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media/image9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8"/>
  </p:notesMasterIdLst>
  <p:handoutMasterIdLst>
    <p:handoutMasterId r:id="rId93"/>
  </p:handoutMasterIdLst>
  <p:sldIdLst>
    <p:sldId id="256" r:id="rId3"/>
    <p:sldId id="986" r:id="rId4"/>
    <p:sldId id="471" r:id="rId5"/>
    <p:sldId id="656" r:id="rId6"/>
    <p:sldId id="987" r:id="rId7"/>
    <p:sldId id="654" r:id="rId8"/>
    <p:sldId id="849" r:id="rId9"/>
    <p:sldId id="322" r:id="rId10"/>
    <p:sldId id="257" r:id="rId11"/>
    <p:sldId id="319" r:id="rId12"/>
    <p:sldId id="320" r:id="rId13"/>
    <p:sldId id="852" r:id="rId14"/>
    <p:sldId id="855" r:id="rId15"/>
    <p:sldId id="853" r:id="rId16"/>
    <p:sldId id="854" r:id="rId17"/>
    <p:sldId id="321" r:id="rId19"/>
    <p:sldId id="323" r:id="rId20"/>
    <p:sldId id="324" r:id="rId21"/>
    <p:sldId id="325" r:id="rId22"/>
    <p:sldId id="326" r:id="rId23"/>
    <p:sldId id="676" r:id="rId24"/>
    <p:sldId id="327" r:id="rId25"/>
    <p:sldId id="860" r:id="rId26"/>
    <p:sldId id="892" r:id="rId27"/>
    <p:sldId id="871" r:id="rId28"/>
    <p:sldId id="328" r:id="rId29"/>
    <p:sldId id="924" r:id="rId30"/>
    <p:sldId id="861" r:id="rId31"/>
    <p:sldId id="867" r:id="rId32"/>
    <p:sldId id="868" r:id="rId33"/>
    <p:sldId id="863" r:id="rId34"/>
    <p:sldId id="864" r:id="rId35"/>
    <p:sldId id="865" r:id="rId36"/>
    <p:sldId id="923" r:id="rId37"/>
    <p:sldId id="866" r:id="rId38"/>
    <p:sldId id="905" r:id="rId39"/>
    <p:sldId id="906" r:id="rId40"/>
    <p:sldId id="907" r:id="rId41"/>
    <p:sldId id="908" r:id="rId42"/>
    <p:sldId id="909" r:id="rId43"/>
    <p:sldId id="910" r:id="rId44"/>
    <p:sldId id="911" r:id="rId45"/>
    <p:sldId id="912" r:id="rId46"/>
    <p:sldId id="913" r:id="rId47"/>
    <p:sldId id="914" r:id="rId48"/>
    <p:sldId id="915" r:id="rId49"/>
    <p:sldId id="916" r:id="rId50"/>
    <p:sldId id="917" r:id="rId51"/>
    <p:sldId id="329" r:id="rId52"/>
    <p:sldId id="330" r:id="rId53"/>
    <p:sldId id="331" r:id="rId54"/>
    <p:sldId id="332" r:id="rId55"/>
    <p:sldId id="333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1" r:id="rId64"/>
    <p:sldId id="342" r:id="rId65"/>
    <p:sldId id="343" r:id="rId66"/>
    <p:sldId id="344" r:id="rId67"/>
    <p:sldId id="346" r:id="rId68"/>
    <p:sldId id="345" r:id="rId69"/>
    <p:sldId id="347" r:id="rId70"/>
    <p:sldId id="348" r:id="rId71"/>
    <p:sldId id="349" r:id="rId72"/>
    <p:sldId id="350" r:id="rId73"/>
    <p:sldId id="351" r:id="rId74"/>
    <p:sldId id="352" r:id="rId75"/>
    <p:sldId id="353" r:id="rId76"/>
    <p:sldId id="354" r:id="rId77"/>
    <p:sldId id="918" r:id="rId78"/>
    <p:sldId id="888" r:id="rId79"/>
    <p:sldId id="883" r:id="rId80"/>
    <p:sldId id="355" r:id="rId81"/>
    <p:sldId id="873" r:id="rId82"/>
    <p:sldId id="1073" r:id="rId83"/>
    <p:sldId id="359" r:id="rId84"/>
    <p:sldId id="360" r:id="rId85"/>
    <p:sldId id="361" r:id="rId86"/>
    <p:sldId id="362" r:id="rId87"/>
    <p:sldId id="921" r:id="rId88"/>
    <p:sldId id="922" r:id="rId89"/>
    <p:sldId id="363" r:id="rId90"/>
    <p:sldId id="366" r:id="rId91"/>
    <p:sldId id="925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6" Type="http://schemas.openxmlformats.org/officeDocument/2006/relationships/tableStyles" Target="tableStyles.xml"/><Relationship Id="rId95" Type="http://schemas.openxmlformats.org/officeDocument/2006/relationships/viewProps" Target="viewProps.xml"/><Relationship Id="rId94" Type="http://schemas.openxmlformats.org/officeDocument/2006/relationships/presProps" Target="presProps.xml"/><Relationship Id="rId93" Type="http://schemas.openxmlformats.org/officeDocument/2006/relationships/handoutMaster" Target="handoutMasters/handoutMaster1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en-US"/>
        </a:p>
      </dgm:t>
    </dgm:pt>
    <dgm:pt modelId="{47C757F0-AA23-46BE-9311-EA432CDEEAA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/>
            <a:t>LLMs</a:t>
          </a:r>
          <a:r>
            <a:rPr lang="en-US" altLang="en-US"/>
            <a:t/>
          </a:r>
          <a:endParaRPr lang="en-US" altLang="en-US"/>
        </a:p>
      </dgm:t>
    </dgm:pt>
    <dgm:pt modelId="{AB39B06D-FE6C-48B2-B5B4-77CD0C8CF7AD}" cxnId="{00913B30-CCF4-4137-A48D-85B83F3493BF}" type="parTrans">
      <dgm:prSet/>
      <dgm:spPr/>
      <dgm:t>
        <a:bodyPr/>
        <a:p>
          <a:endParaRPr lang="en-US"/>
        </a:p>
      </dgm:t>
    </dgm:pt>
    <dgm:pt modelId="{DF0D1C21-B79E-4875-B7FA-EF183CB48B88}" cxnId="{00913B30-CCF4-4137-A48D-85B83F3493BF}" type="sibTrans">
      <dgm:prSet/>
      <dgm:spPr/>
      <dgm:t>
        <a:bodyPr/>
        <a:p>
          <a:endParaRPr lang="en-US"/>
        </a:p>
      </dgm:t>
    </dgm:pt>
    <dgm:pt modelId="{12714FC6-8B41-47E5-91DD-F02D34D23B93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Base LLM</a:t>
          </a:r>
          <a:r>
            <a:rPr lang="en-US"/>
            <a:t/>
          </a:r>
          <a:endParaRPr lang="en-US"/>
        </a:p>
      </dgm:t>
    </dgm:pt>
    <dgm:pt modelId="{EACD17F5-D793-4A43-B489-D1804D50CFEF}" cxnId="{803193BF-719B-475C-BC5F-EF459950F034}" type="parTrans">
      <dgm:prSet/>
      <dgm:spPr/>
      <dgm:t>
        <a:bodyPr/>
        <a:p>
          <a:endParaRPr lang="en-US"/>
        </a:p>
      </dgm:t>
    </dgm:pt>
    <dgm:pt modelId="{FA45D93F-0724-4936-AA45-E6762732A19D}" cxnId="{803193BF-719B-475C-BC5F-EF459950F034}" type="sibTrans">
      <dgm:prSet/>
      <dgm:spPr/>
      <dgm:t>
        <a:bodyPr/>
        <a:p>
          <a:endParaRPr lang="en-US"/>
        </a:p>
      </dgm:t>
    </dgm:pt>
    <dgm:pt modelId="{4EC42421-831D-4CD3-8215-2AF4300F9C01}">
      <dgm:prSet phldrT="[Text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Instruct </a:t>
          </a:r>
          <a:r>
            <a:rPr lang="en-US"/>
            <a:t>LLM</a:t>
          </a:r>
          <a:r>
            <a:rPr lang="en-US"/>
            <a:t/>
          </a:r>
          <a:endParaRPr lang="en-US"/>
        </a:p>
      </dgm:t>
    </dgm:pt>
    <dgm:pt modelId="{8D5FB264-0A5C-4C3A-85B7-453D9BD837DF}" cxnId="{E57F6606-00EC-4BC8-8D6C-4C0E13FA1709}" type="parTrans">
      <dgm:prSet/>
      <dgm:spPr/>
      <dgm:t>
        <a:bodyPr/>
        <a:p>
          <a:endParaRPr lang="en-US"/>
        </a:p>
      </dgm:t>
    </dgm:pt>
    <dgm:pt modelId="{A1825131-D805-48C8-BFCE-E45C02E6F5CE}" cxnId="{E57F6606-00EC-4BC8-8D6C-4C0E13FA1709}" type="sibTrans">
      <dgm:prSet/>
      <dgm:spPr/>
      <dgm:t>
        <a:bodyPr/>
        <a:p>
          <a:endParaRPr lang="en-US"/>
        </a:p>
      </dgm:t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</dgm:pt>
    <dgm:pt modelId="{AE79172D-D441-42BB-84EA-E3D989670DED}" type="pres">
      <dgm:prSet presAssocID="{47C757F0-AA23-46BE-9311-EA432CDEEAA1}" presName="rootText1" presStyleLbl="node0" presStyleIdx="0" presStyleCnt="1">
        <dgm:presLayoutVars>
          <dgm:chPref val="3"/>
        </dgm:presLayoutVars>
      </dgm:prSet>
      <dgm:spPr/>
    </dgm:pt>
    <dgm:pt modelId="{86420519-308D-4A6A-8FEA-6FB2E39BA448}" type="pres">
      <dgm:prSet presAssocID="{47C757F0-AA23-46BE-9311-EA432CDEEAA1}" presName="rootConnector1" presStyleCnt="0"/>
      <dgm:spPr/>
    </dgm:pt>
    <dgm:pt modelId="{9A0FF10C-81C7-47CD-A320-768F2009480B}" type="pres">
      <dgm:prSet presAssocID="{47C757F0-AA23-46BE-9311-EA432CDEEAA1}" presName="hierChild2" presStyleCnt="0"/>
      <dgm:spPr/>
    </dgm:pt>
    <dgm:pt modelId="{6A259130-4455-44E0-969B-948D1249687E}" type="pres">
      <dgm:prSet presAssocID="{EACD17F5-D793-4A43-B489-D1804D50CFEF}" presName="Name37" presStyleLbl="parChTrans1D2" presStyleIdx="0" presStyleCnt="2"/>
      <dgm:spPr/>
    </dgm:pt>
    <dgm:pt modelId="{D6C5C065-A308-417C-8ECC-04FC2BEC646C}" type="pres">
      <dgm:prSet presAssocID="{12714FC6-8B41-47E5-91DD-F02D34D23B93}" presName="hierRoot2" presStyleCnt="0">
        <dgm:presLayoutVars>
          <dgm:hierBranch val="init"/>
        </dgm:presLayoutVars>
      </dgm:prSet>
      <dgm:spPr/>
    </dgm:pt>
    <dgm:pt modelId="{E36491EF-5019-46FD-BC82-1BD579B9EE0E}" type="pres">
      <dgm:prSet presAssocID="{12714FC6-8B41-47E5-91DD-F02D34D23B93}" presName="rootComposite" presStyleCnt="0"/>
      <dgm:spPr/>
    </dgm:pt>
    <dgm:pt modelId="{43B7C837-49D6-40CE-BBAB-953D9E4BA7ED}" type="pres">
      <dgm:prSet presAssocID="{12714FC6-8B41-47E5-91DD-F02D34D23B93}" presName="rootText" presStyleLbl="node2" presStyleIdx="0" presStyleCnt="2">
        <dgm:presLayoutVars>
          <dgm:chPref val="3"/>
        </dgm:presLayoutVars>
      </dgm:prSet>
      <dgm:spPr/>
    </dgm:pt>
    <dgm:pt modelId="{9A037140-9B69-4B9F-A134-F2F2EB0F2E32}" type="pres">
      <dgm:prSet presAssocID="{12714FC6-8B41-47E5-91DD-F02D34D23B93}" presName="rootConnector" presStyleCnt="0"/>
      <dgm:spPr/>
    </dgm:pt>
    <dgm:pt modelId="{FA37AA5D-87C2-47F6-9B72-B753C073E744}" type="pres">
      <dgm:prSet presAssocID="{12714FC6-8B41-47E5-91DD-F02D34D23B93}" presName="hierChild4" presStyleCnt="0"/>
      <dgm:spPr/>
    </dgm:pt>
    <dgm:pt modelId="{A7309641-2A58-41EA-9E42-56812CF298ED}" type="pres">
      <dgm:prSet presAssocID="{12714FC6-8B41-47E5-91DD-F02D34D23B93}" presName="hierChild5" presStyleCnt="0"/>
      <dgm:spPr/>
    </dgm:pt>
    <dgm:pt modelId="{F492B679-3C8C-4E72-95A8-8B81298826E7}" type="pres">
      <dgm:prSet presAssocID="{8D5FB264-0A5C-4C3A-85B7-453D9BD837DF}" presName="Name37" presStyleLbl="parChTrans1D2" presStyleIdx="1" presStyleCnt="2"/>
      <dgm:spPr/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</dgm:pt>
    <dgm:pt modelId="{08A0D1D2-3A20-4D63-8E35-B7C8B6B16D48}" type="pres">
      <dgm:prSet presAssocID="{4EC42421-831D-4CD3-8215-2AF4300F9C01}" presName="rootText" presStyleLbl="node2" presStyleIdx="1" presStyleCnt="2">
        <dgm:presLayoutVars>
          <dgm:chPref val="3"/>
        </dgm:presLayoutVars>
      </dgm:prSet>
      <dgm:spPr/>
    </dgm:pt>
    <dgm:pt modelId="{6238C53E-A961-488B-8FBD-6EC13507B069}" type="pres">
      <dgm:prSet presAssocID="{4EC42421-831D-4CD3-8215-2AF4300F9C01}" presName="rootConnector" presStyleCnt="0"/>
      <dgm:spPr/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00913B30-CCF4-4137-A48D-85B83F3493BF}" srcId="{A77D31B3-3808-4FBA-8FA4-CC8D448A173E}" destId="{47C757F0-AA23-46BE-9311-EA432CDEEAA1}" srcOrd="0" destOrd="0" parTransId="{AB39B06D-FE6C-48B2-B5B4-77CD0C8CF7AD}" sibTransId="{DF0D1C21-B79E-4875-B7FA-EF183CB48B88}"/>
    <dgm:cxn modelId="{803193BF-719B-475C-BC5F-EF459950F034}" srcId="{47C757F0-AA23-46BE-9311-EA432CDEEAA1}" destId="{12714FC6-8B41-47E5-91DD-F02D34D23B93}" srcOrd="0" destOrd="0" parTransId="{EACD17F5-D793-4A43-B489-D1804D50CFEF}" sibTransId="{FA45D93F-0724-4936-AA45-E6762732A19D}"/>
    <dgm:cxn modelId="{E57F6606-00EC-4BC8-8D6C-4C0E13FA1709}" srcId="{47C757F0-AA23-46BE-9311-EA432CDEEAA1}" destId="{4EC42421-831D-4CD3-8215-2AF4300F9C01}" srcOrd="1" destOrd="0" parTransId="{8D5FB264-0A5C-4C3A-85B7-453D9BD837DF}" sibTransId="{A1825131-D805-48C8-BFCE-E45C02E6F5CE}"/>
    <dgm:cxn modelId="{A981D276-4EE2-49FF-A838-F95C49F68080}" type="presOf" srcId="{A77D31B3-3808-4FBA-8FA4-CC8D448A173E}" destId="{E498DC9C-C5AC-4482-A26F-3B99DC5D79F0}" srcOrd="0" destOrd="0" presId="urn:microsoft.com/office/officeart/2005/8/layout/orgChart1"/>
    <dgm:cxn modelId="{85370FA6-FA71-45D3-8DD4-62CB9C4E587A}" type="presParOf" srcId="{E498DC9C-C5AC-4482-A26F-3B99DC5D79F0}" destId="{F728C3E8-5128-4BB6-90CC-A86769ECE335}" srcOrd="0" destOrd="0" presId="urn:microsoft.com/office/officeart/2005/8/layout/orgChart1"/>
    <dgm:cxn modelId="{E4771FBC-0128-40C9-AA21-96B8C56AE0AC}" type="presParOf" srcId="{F728C3E8-5128-4BB6-90CC-A86769ECE335}" destId="{79147750-B6BF-43FD-83A0-7ACDC9B53EFF}" srcOrd="0" destOrd="0" presId="urn:microsoft.com/office/officeart/2005/8/layout/orgChart1"/>
    <dgm:cxn modelId="{A6160BCB-EEE7-48F4-A619-CCF9C1D309D2}" type="presOf" srcId="{47C757F0-AA23-46BE-9311-EA432CDEEAA1}" destId="{79147750-B6BF-43FD-83A0-7ACDC9B53EFF}" srcOrd="0" destOrd="0" presId="urn:microsoft.com/office/officeart/2005/8/layout/orgChart1"/>
    <dgm:cxn modelId="{D7E6EDC2-F3AB-4412-9533-597FA2863556}" type="presParOf" srcId="{79147750-B6BF-43FD-83A0-7ACDC9B53EFF}" destId="{AE79172D-D441-42BB-84EA-E3D989670DED}" srcOrd="0" destOrd="0" presId="urn:microsoft.com/office/officeart/2005/8/layout/orgChart1"/>
    <dgm:cxn modelId="{B6BB0E3A-4DB0-4917-863D-C5247E7EDE93}" type="presOf" srcId="{47C757F0-AA23-46BE-9311-EA432CDEEAA1}" destId="{AE79172D-D441-42BB-84EA-E3D989670DED}" srcOrd="0" destOrd="0" presId="urn:microsoft.com/office/officeart/2005/8/layout/orgChart1"/>
    <dgm:cxn modelId="{2201A7B7-2973-4A68-98D5-1A6EA333CD67}" type="presParOf" srcId="{79147750-B6BF-43FD-83A0-7ACDC9B53EFF}" destId="{86420519-308D-4A6A-8FEA-6FB2E39BA448}" srcOrd="1" destOrd="0" presId="urn:microsoft.com/office/officeart/2005/8/layout/orgChart1"/>
    <dgm:cxn modelId="{77D6D442-8477-494C-A32C-074795CF82AB}" type="presOf" srcId="{47C757F0-AA23-46BE-9311-EA432CDEEAA1}" destId="{86420519-308D-4A6A-8FEA-6FB2E39BA448}" srcOrd="0" destOrd="0" presId="urn:microsoft.com/office/officeart/2005/8/layout/orgChart1"/>
    <dgm:cxn modelId="{FDBDDB06-0737-4C38-9A26-3AE689671893}" type="presParOf" srcId="{F728C3E8-5128-4BB6-90CC-A86769ECE335}" destId="{9A0FF10C-81C7-47CD-A320-768F2009480B}" srcOrd="1" destOrd="0" presId="urn:microsoft.com/office/officeart/2005/8/layout/orgChart1"/>
    <dgm:cxn modelId="{987C2C9B-B374-4510-BB2B-2AC5AE225350}" type="presParOf" srcId="{9A0FF10C-81C7-47CD-A320-768F2009480B}" destId="{6A259130-4455-44E0-969B-948D1249687E}" srcOrd="0" destOrd="1" presId="urn:microsoft.com/office/officeart/2005/8/layout/orgChart1"/>
    <dgm:cxn modelId="{F1512691-62C4-4A24-A098-AAC57DC31DC9}" type="presOf" srcId="{EACD17F5-D793-4A43-B489-D1804D50CFEF}" destId="{6A259130-4455-44E0-969B-948D1249687E}" srcOrd="0" destOrd="0" presId="urn:microsoft.com/office/officeart/2005/8/layout/orgChart1"/>
    <dgm:cxn modelId="{9BDE5F82-0423-41BD-880E-F26B30FC9A72}" type="presParOf" srcId="{9A0FF10C-81C7-47CD-A320-768F2009480B}" destId="{D6C5C065-A308-417C-8ECC-04FC2BEC646C}" srcOrd="1" destOrd="1" presId="urn:microsoft.com/office/officeart/2005/8/layout/orgChart1"/>
    <dgm:cxn modelId="{2A28C5FE-8C89-42EB-BE3A-E3DE9385CBF2}" type="presParOf" srcId="{D6C5C065-A308-417C-8ECC-04FC2BEC646C}" destId="{E36491EF-5019-46FD-BC82-1BD579B9EE0E}" srcOrd="0" destOrd="1" presId="urn:microsoft.com/office/officeart/2005/8/layout/orgChart1"/>
    <dgm:cxn modelId="{117EB552-E156-4DE5-A12B-38CD3FFC513E}" type="presOf" srcId="{12714FC6-8B41-47E5-91DD-F02D34D23B93}" destId="{E36491EF-5019-46FD-BC82-1BD579B9EE0E}" srcOrd="0" destOrd="0" presId="urn:microsoft.com/office/officeart/2005/8/layout/orgChart1"/>
    <dgm:cxn modelId="{62F6CDAA-7B84-42A0-9DEC-F8C7A79363BA}" type="presParOf" srcId="{E36491EF-5019-46FD-BC82-1BD579B9EE0E}" destId="{43B7C837-49D6-40CE-BBAB-953D9E4BA7ED}" srcOrd="0" destOrd="0" presId="urn:microsoft.com/office/officeart/2005/8/layout/orgChart1"/>
    <dgm:cxn modelId="{3CCCE014-D877-4B3D-A568-4945E4D9ABD9}" type="presOf" srcId="{12714FC6-8B41-47E5-91DD-F02D34D23B93}" destId="{43B7C837-49D6-40CE-BBAB-953D9E4BA7ED}" srcOrd="0" destOrd="0" presId="urn:microsoft.com/office/officeart/2005/8/layout/orgChart1"/>
    <dgm:cxn modelId="{8C61546D-7459-41C3-882E-CC8D9311C505}" type="presParOf" srcId="{E36491EF-5019-46FD-BC82-1BD579B9EE0E}" destId="{9A037140-9B69-4B9F-A134-F2F2EB0F2E32}" srcOrd="1" destOrd="0" presId="urn:microsoft.com/office/officeart/2005/8/layout/orgChart1"/>
    <dgm:cxn modelId="{BCE9ED77-A5E0-42F8-8E55-41834E1045CE}" type="presOf" srcId="{12714FC6-8B41-47E5-91DD-F02D34D23B93}" destId="{9A037140-9B69-4B9F-A134-F2F2EB0F2E32}" srcOrd="0" destOrd="0" presId="urn:microsoft.com/office/officeart/2005/8/layout/orgChart1"/>
    <dgm:cxn modelId="{55CF8F4E-AE42-411F-8F07-14092936CBEE}" type="presParOf" srcId="{D6C5C065-A308-417C-8ECC-04FC2BEC646C}" destId="{FA37AA5D-87C2-47F6-9B72-B753C073E744}" srcOrd="1" destOrd="1" presId="urn:microsoft.com/office/officeart/2005/8/layout/orgChart1"/>
    <dgm:cxn modelId="{91C8B8D9-4BE8-4959-9952-35C86A27C255}" type="presParOf" srcId="{D6C5C065-A308-417C-8ECC-04FC2BEC646C}" destId="{A7309641-2A58-41EA-9E42-56812CF298ED}" srcOrd="2" destOrd="1" presId="urn:microsoft.com/office/officeart/2005/8/layout/orgChart1"/>
    <dgm:cxn modelId="{8161AD39-D1B2-4283-8FAA-F82A974A66DF}" type="presParOf" srcId="{9A0FF10C-81C7-47CD-A320-768F2009480B}" destId="{F492B679-3C8C-4E72-95A8-8B81298826E7}" srcOrd="2" destOrd="1" presId="urn:microsoft.com/office/officeart/2005/8/layout/orgChart1"/>
    <dgm:cxn modelId="{C2096F4C-E531-4700-9357-E66FCF511BC2}" type="presOf" srcId="{8D5FB264-0A5C-4C3A-85B7-453D9BD837DF}" destId="{F492B679-3C8C-4E72-95A8-8B81298826E7}" srcOrd="0" destOrd="0" presId="urn:microsoft.com/office/officeart/2005/8/layout/orgChart1"/>
    <dgm:cxn modelId="{8D38A2C0-0F8A-4C11-B985-A0920631063F}" type="presParOf" srcId="{9A0FF10C-81C7-47CD-A320-768F2009480B}" destId="{C6F584B9-7EA2-46D8-913B-8F508509ECAB}" srcOrd="3" destOrd="1" presId="urn:microsoft.com/office/officeart/2005/8/layout/orgChart1"/>
    <dgm:cxn modelId="{AD72CEF9-4E27-4D57-9EC1-8848C5856901}" type="presParOf" srcId="{C6F584B9-7EA2-46D8-913B-8F508509ECAB}" destId="{6CAD9CE6-86A1-4F7D-98A6-3AF53F55F9E3}" srcOrd="0" destOrd="3" presId="urn:microsoft.com/office/officeart/2005/8/layout/orgChart1"/>
    <dgm:cxn modelId="{BE64A718-C069-4391-8910-54E2EF173031}" type="presOf" srcId="{4EC42421-831D-4CD3-8215-2AF4300F9C01}" destId="{6CAD9CE6-86A1-4F7D-98A6-3AF53F55F9E3}" srcOrd="0" destOrd="0" presId="urn:microsoft.com/office/officeart/2005/8/layout/orgChart1"/>
    <dgm:cxn modelId="{5729806E-C027-413D-9D24-F61CDB31109A}" type="presParOf" srcId="{6CAD9CE6-86A1-4F7D-98A6-3AF53F55F9E3}" destId="{08A0D1D2-3A20-4D63-8E35-B7C8B6B16D48}" srcOrd="0" destOrd="0" presId="urn:microsoft.com/office/officeart/2005/8/layout/orgChart1"/>
    <dgm:cxn modelId="{1FAFFE7D-9805-4766-96C7-13205D4D05F5}" type="presOf" srcId="{4EC42421-831D-4CD3-8215-2AF4300F9C01}" destId="{08A0D1D2-3A20-4D63-8E35-B7C8B6B16D48}" srcOrd="0" destOrd="0" presId="urn:microsoft.com/office/officeart/2005/8/layout/orgChart1"/>
    <dgm:cxn modelId="{F6C5DF90-793B-4C7B-B3AF-811101AFA7CC}" type="presParOf" srcId="{6CAD9CE6-86A1-4F7D-98A6-3AF53F55F9E3}" destId="{6238C53E-A961-488B-8FBD-6EC13507B069}" srcOrd="1" destOrd="0" presId="urn:microsoft.com/office/officeart/2005/8/layout/orgChart1"/>
    <dgm:cxn modelId="{A831C7E6-FC02-46CD-911C-BDE4876166C4}" type="presOf" srcId="{4EC42421-831D-4CD3-8215-2AF4300F9C01}" destId="{6238C53E-A961-488B-8FBD-6EC13507B069}" srcOrd="0" destOrd="0" presId="urn:microsoft.com/office/officeart/2005/8/layout/orgChart1"/>
    <dgm:cxn modelId="{6FACF87E-5673-4CF6-A806-29933F369CE8}" type="presParOf" srcId="{C6F584B9-7EA2-46D8-913B-8F508509ECAB}" destId="{A9C46FD3-3BE9-4E6E-BFF6-B0B42B13F857}" srcOrd="1" destOrd="3" presId="urn:microsoft.com/office/officeart/2005/8/layout/orgChart1"/>
    <dgm:cxn modelId="{366A13A5-6102-4F9F-ABE2-CA3A7FDC77B5}" type="presParOf" srcId="{C6F584B9-7EA2-46D8-913B-8F508509ECAB}" destId="{A663BBFB-A120-4F5B-82EC-DB644DB9966B}" srcOrd="2" destOrd="3" presId="urn:microsoft.com/office/officeart/2005/8/layout/orgChart1"/>
    <dgm:cxn modelId="{A9D23E49-3BDF-4FAA-93BA-A4197F249DA1}" type="presParOf" srcId="{F728C3E8-5128-4BB6-90CC-A86769ECE335}" destId="{0E819307-1B4E-434E-BA76-D5A4192B066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8431530" cy="4996180"/>
        <a:chOff x="0" y="0"/>
        <a:chExt cx="8431530" cy="4996180"/>
      </a:xfrm>
    </dsp:grpSpPr>
    <dsp:sp modelId="{6A259130-4455-44E0-969B-948D1249687E}">
      <dsp:nvSpPr>
        <dsp:cNvPr id="5" name="Freeform 4"/>
        <dsp:cNvSpPr/>
      </dsp:nvSpPr>
      <dsp:spPr bwMode="white">
        <a:xfrm>
          <a:off x="1907586" y="2097497"/>
          <a:ext cx="2308179" cy="801186"/>
        </a:xfrm>
        <a:custGeom>
          <a:avLst/>
          <a:gdLst/>
          <a:ahLst/>
          <a:cxnLst/>
          <a:pathLst>
            <a:path w="3635" h="1262">
              <a:moveTo>
                <a:pt x="3635" y="0"/>
              </a:moveTo>
              <a:lnTo>
                <a:pt x="3635" y="631"/>
              </a:lnTo>
              <a:lnTo>
                <a:pt x="0" y="631"/>
              </a:lnTo>
              <a:lnTo>
                <a:pt x="0" y="126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907586" y="2097497"/>
        <a:ext cx="2308179" cy="801186"/>
      </dsp:txXfrm>
    </dsp:sp>
    <dsp:sp modelId="{F492B679-3C8C-4E72-95A8-8B81298826E7}">
      <dsp:nvSpPr>
        <dsp:cNvPr id="8" name="Freeform 7"/>
        <dsp:cNvSpPr/>
      </dsp:nvSpPr>
      <dsp:spPr bwMode="white">
        <a:xfrm>
          <a:off x="4215765" y="2097497"/>
          <a:ext cx="2308179" cy="801186"/>
        </a:xfrm>
        <a:custGeom>
          <a:avLst/>
          <a:gdLst/>
          <a:ahLst/>
          <a:cxnLst/>
          <a:pathLst>
            <a:path w="3635" h="1262">
              <a:moveTo>
                <a:pt x="0" y="0"/>
              </a:moveTo>
              <a:lnTo>
                <a:pt x="0" y="631"/>
              </a:lnTo>
              <a:lnTo>
                <a:pt x="3635" y="631"/>
              </a:lnTo>
              <a:lnTo>
                <a:pt x="3635" y="1262"/>
              </a:lnTo>
            </a:path>
          </a:pathLst>
        </a:custGeom>
      </dsp:spPr>
      <dsp:style>
        <a:lnRef idx="2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215765" y="2097497"/>
        <a:ext cx="2308179" cy="801186"/>
      </dsp:txXfrm>
    </dsp:sp>
    <dsp:sp modelId="{AE79172D-D441-42BB-84EA-E3D989670DED}">
      <dsp:nvSpPr>
        <dsp:cNvPr id="3" name="Rectangles 2"/>
        <dsp:cNvSpPr/>
      </dsp:nvSpPr>
      <dsp:spPr bwMode="white">
        <a:xfrm>
          <a:off x="2308179" y="189911"/>
          <a:ext cx="3815172" cy="190758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en-US"/>
            <a:t>LLMs</a:t>
          </a:r>
          <a:endParaRPr lang="en-US" altLang="en-US"/>
        </a:p>
      </dsp:txBody>
      <dsp:txXfrm>
        <a:off x="2308179" y="189911"/>
        <a:ext cx="3815172" cy="1907586"/>
      </dsp:txXfrm>
    </dsp:sp>
    <dsp:sp modelId="{43B7C837-49D6-40CE-BBAB-953D9E4BA7ED}">
      <dsp:nvSpPr>
        <dsp:cNvPr id="6" name="Rectangles 5"/>
        <dsp:cNvSpPr/>
      </dsp:nvSpPr>
      <dsp:spPr bwMode="white">
        <a:xfrm>
          <a:off x="0" y="2898683"/>
          <a:ext cx="3815172" cy="190758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Base LLM</a:t>
          </a:r>
          <a:endParaRPr lang="en-US"/>
        </a:p>
      </dsp:txBody>
      <dsp:txXfrm>
        <a:off x="0" y="2898683"/>
        <a:ext cx="3815172" cy="1907586"/>
      </dsp:txXfrm>
    </dsp:sp>
    <dsp:sp modelId="{08A0D1D2-3A20-4D63-8E35-B7C8B6B16D48}">
      <dsp:nvSpPr>
        <dsp:cNvPr id="9" name="Rectangles 8"/>
        <dsp:cNvSpPr/>
      </dsp:nvSpPr>
      <dsp:spPr bwMode="white">
        <a:xfrm>
          <a:off x="4616358" y="2898683"/>
          <a:ext cx="3815172" cy="1907586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37465" tIns="37465" rIns="37465" bIns="37465" anchor="ctr"/>
        <a:lstStyle>
          <a:lvl1pPr algn="ctr">
            <a:defRPr sz="5900"/>
          </a:lvl1pPr>
          <a:lvl2pPr marL="285750" indent="-285750" algn="ctr">
            <a:defRPr sz="4600"/>
          </a:lvl2pPr>
          <a:lvl3pPr marL="571500" indent="-285750" algn="ctr">
            <a:defRPr sz="4600"/>
          </a:lvl3pPr>
          <a:lvl4pPr marL="857250" indent="-285750" algn="ctr">
            <a:defRPr sz="4600"/>
          </a:lvl4pPr>
          <a:lvl5pPr marL="1143000" indent="-285750" algn="ctr">
            <a:defRPr sz="4600"/>
          </a:lvl5pPr>
          <a:lvl6pPr marL="1428750" indent="-285750" algn="ctr">
            <a:defRPr sz="4600"/>
          </a:lvl6pPr>
          <a:lvl7pPr marL="1714500" indent="-285750" algn="ctr">
            <a:defRPr sz="4600"/>
          </a:lvl7pPr>
          <a:lvl8pPr marL="2000250" indent="-285750" algn="ctr">
            <a:defRPr sz="4600"/>
          </a:lvl8pPr>
          <a:lvl9pPr marL="2286000" indent="-285750" algn="ctr">
            <a:defRPr sz="4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Instruct </a:t>
          </a:r>
          <a:r>
            <a:rPr lang="en-US"/>
            <a:t>LLM</a:t>
          </a:r>
          <a:endParaRPr lang="en-US"/>
        </a:p>
      </dsp:txBody>
      <dsp:txXfrm>
        <a:off x="4616358" y="2898683"/>
        <a:ext cx="3815172" cy="1907586"/>
      </dsp:txXfrm>
    </dsp:sp>
    <dsp:sp modelId="{86420519-308D-4A6A-8FEA-6FB2E39BA448}">
      <dsp:nvSpPr>
        <dsp:cNvPr id="4" name="Rectangles 3" hidden="1"/>
        <dsp:cNvSpPr/>
      </dsp:nvSpPr>
      <dsp:spPr>
        <a:xfrm>
          <a:off x="2308179" y="189911"/>
          <a:ext cx="763034" cy="1907586"/>
        </a:xfrm>
        <a:prstGeom prst="rect">
          <a:avLst/>
        </a:prstGeom>
      </dsp:spPr>
      <dsp:txXfrm>
        <a:off x="2308179" y="189911"/>
        <a:ext cx="763034" cy="1907586"/>
      </dsp:txXfrm>
    </dsp:sp>
    <dsp:sp modelId="{9A037140-9B69-4B9F-A134-F2F2EB0F2E32}">
      <dsp:nvSpPr>
        <dsp:cNvPr id="7" name="Rectangles 6" hidden="1"/>
        <dsp:cNvSpPr/>
      </dsp:nvSpPr>
      <dsp:spPr>
        <a:xfrm>
          <a:off x="0" y="2898683"/>
          <a:ext cx="763034" cy="1907586"/>
        </a:xfrm>
        <a:prstGeom prst="rect">
          <a:avLst/>
        </a:prstGeom>
      </dsp:spPr>
      <dsp:txXfrm>
        <a:off x="0" y="2898683"/>
        <a:ext cx="763034" cy="1907586"/>
      </dsp:txXfrm>
    </dsp:sp>
    <dsp:sp modelId="{6238C53E-A961-488B-8FBD-6EC13507B069}">
      <dsp:nvSpPr>
        <dsp:cNvPr id="10" name="Rectangles 9" hidden="1"/>
        <dsp:cNvSpPr/>
      </dsp:nvSpPr>
      <dsp:spPr>
        <a:xfrm>
          <a:off x="4616358" y="2898683"/>
          <a:ext cx="763034" cy="1907586"/>
        </a:xfrm>
        <a:prstGeom prst="rect">
          <a:avLst/>
        </a:prstGeom>
      </dsp:spPr>
      <dsp:txXfrm>
        <a:off x="4616358" y="2898683"/>
        <a:ext cx="763034" cy="1907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Arr, matey! Pirate English be the language spoken by swashbucklin' pirates on the high seas. It's a whimsical and playful way of talkin', full of colorful phrases, nautical terms, and hearty "Arrrrs!" If ye want to sound like a true buccaneer, give it a try! 🏴‍☠️⚓</a:t>
            </a:r>
            <a:endParaRPr lang="en-US"/>
          </a:p>
          <a:p>
            <a:endParaRPr lang="en-US"/>
          </a:p>
          <a:p>
            <a:r>
              <a:rPr lang="en-US"/>
              <a:t>If ye be lookin' to translate words into Pirate Speak, ye can use this [Pirate Speak Translator](https://lingojam.com/PirateSpeak). Fair winds and follow the stars, me heartie! 🌊🗺️</a:t>
            </a:r>
            <a:endParaRPr lang="en-US"/>
          </a:p>
          <a:p>
            <a:endParaRPr lang="en-US"/>
          </a:p>
          <a:p>
            <a:r>
              <a:rPr lang="en-US"/>
              <a:t>Source: Conversation with Copilot, 7/14/2024</a:t>
            </a:r>
            <a:endParaRPr lang="en-US"/>
          </a:p>
          <a:p>
            <a:r>
              <a:rPr lang="en-US"/>
              <a:t>(1) Pirate Speak Translator ― LingoJam. https://lingojam.com/PirateSpeak.</a:t>
            </a:r>
            <a:endParaRPr lang="en-US"/>
          </a:p>
          <a:p>
            <a:r>
              <a:rPr lang="en-US"/>
              <a:t>(2) PIRATE definition and meaning | Collins English Dictionary. https://www.collinsdictionary.com/dictionary/english/pirate.</a:t>
            </a:r>
            <a:endParaRPr lang="en-US"/>
          </a:p>
          <a:p>
            <a:r>
              <a:rPr lang="en-US"/>
              <a:t>(3) pirate noun - Definition, pictures, pronunciation and usage notes .... https://www.oxfordlearnersdictionaries.com/definition/english/pirate_1.</a:t>
            </a:r>
            <a:endParaRPr lang="en-US"/>
          </a:p>
          <a:p>
            <a:r>
              <a:rPr lang="en-US"/>
              <a:t>(4) PIRATE | definition in the Cambridge English Dictionary. https://dictionary.cambridge.org/us/dictionary/english/pirate.</a:t>
            </a:r>
            <a:endParaRPr lang="en-US"/>
          </a:p>
          <a:p>
            <a:r>
              <a:rPr lang="en-US"/>
              <a:t>(5) Pirate Monkeyness Insults and Translations. https://pirate.monkeyness.com/translate.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webp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1580" y="191135"/>
            <a:ext cx="10151110" cy="1143000"/>
          </a:xfrm>
        </p:spPr>
        <p:txBody>
          <a:bodyPr/>
          <a:lstStyle/>
          <a:p>
            <a:r>
              <a:rPr lang="en-US" altLang="en-US" dirty="0"/>
              <a:t>Generative AI for Researchers</a:t>
            </a:r>
            <a:endParaRPr lang="en-US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180465"/>
            <a:ext cx="9144000" cy="588645"/>
          </a:xfrm>
        </p:spPr>
        <p:txBody>
          <a:bodyPr/>
          <a:lstStyle/>
          <a:p>
            <a:r>
              <a:rPr lang="en-US"/>
              <a:t>Motaz Saad</a:t>
            </a:r>
            <a:endParaRPr lang="en-US"/>
          </a:p>
        </p:txBody>
      </p:sp>
      <p:pic>
        <p:nvPicPr>
          <p:cNvPr id="118" name="Picture 117"/>
          <p:cNvPicPr/>
          <p:nvPr/>
        </p:nvPicPr>
        <p:blipFill>
          <a:blip r:embed="rId1"/>
          <a:stretch>
            <a:fillRect/>
          </a:stretch>
        </p:blipFill>
        <p:spPr>
          <a:xfrm>
            <a:off x="1456055" y="2082800"/>
            <a:ext cx="4503420" cy="477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5959475" y="2082165"/>
            <a:ext cx="4935855" cy="47758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generative AI?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5935345" cy="4351655"/>
          </a:xfrm>
        </p:spPr>
        <p:txBody>
          <a:bodyPr/>
          <a:p>
            <a:r>
              <a:rPr lang="en-US"/>
              <a:t>Gen AI is an Artificial intelligence systems that can produce high quality content, specifically text, images, and audio.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3545" y="1130300"/>
            <a:ext cx="5201285" cy="49549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 AI Tools for end users (mobile App)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rcRect l="19095" t="5315" r="13581" b="4009"/>
          <a:stretch>
            <a:fillRect/>
          </a:stretch>
        </p:blipFill>
        <p:spPr>
          <a:xfrm>
            <a:off x="302260" y="1406525"/>
            <a:ext cx="4273550" cy="46932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Picture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2097405" y="6065520"/>
            <a:ext cx="682625" cy="792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Picture 101"/>
          <p:cNvPicPr/>
          <p:nvPr/>
        </p:nvPicPr>
        <p:blipFill>
          <a:blip r:embed="rId3"/>
          <a:srcRect l="12109" t="28954" r="9469" b="32082"/>
          <a:stretch>
            <a:fillRect/>
          </a:stretch>
        </p:blipFill>
        <p:spPr>
          <a:xfrm>
            <a:off x="4911725" y="5278120"/>
            <a:ext cx="3549015" cy="1493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25" y="1513840"/>
            <a:ext cx="3158490" cy="3970655"/>
          </a:xfrm>
          <a:prstGeom prst="rect">
            <a:avLst/>
          </a:prstGeom>
        </p:spPr>
      </p:pic>
      <p:pic>
        <p:nvPicPr>
          <p:cNvPr id="103" name="Picture 102"/>
          <p:cNvPicPr/>
          <p:nvPr/>
        </p:nvPicPr>
        <p:blipFill>
          <a:blip r:embed="rId5"/>
          <a:stretch>
            <a:fillRect/>
          </a:stretch>
        </p:blipFill>
        <p:spPr>
          <a:xfrm>
            <a:off x="9450070" y="1065530"/>
            <a:ext cx="2645410" cy="5135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>
            <a:fillRect/>
          </a:stretch>
        </p:blipFill>
        <p:spPr>
          <a:xfrm>
            <a:off x="9356725" y="6049645"/>
            <a:ext cx="2192020" cy="80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ym typeface="+mn-ea"/>
              </a:rPr>
              <a:t>Gen AI Tools for end users (ChatGPT Web App)</a:t>
            </a:r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1627505"/>
            <a:ext cx="8049260" cy="5230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 AI Tools for end users (Copilot Web App)</a:t>
            </a:r>
            <a:endParaRPr lang="en-US"/>
          </a:p>
        </p:txBody>
      </p:sp>
      <p:pic>
        <p:nvPicPr>
          <p:cNvPr id="106" name="Picture 105"/>
          <p:cNvPicPr/>
          <p:nvPr/>
        </p:nvPicPr>
        <p:blipFill>
          <a:blip r:embed="rId1"/>
          <a:srcRect l="8437" t="750" r="9135" b="1509"/>
          <a:stretch>
            <a:fillRect/>
          </a:stretch>
        </p:blipFill>
        <p:spPr>
          <a:xfrm>
            <a:off x="1565910" y="1589405"/>
            <a:ext cx="8466455" cy="4992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 AI Tools for end users (Copilot Web App)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650" y="1425575"/>
            <a:ext cx="10852150" cy="52273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Gen AI Tools for end users (Gemini Web App)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1965960"/>
            <a:ext cx="9981565" cy="469455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Generative AI is also a developer tool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38530" y="1884045"/>
            <a:ext cx="9688195" cy="4526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How generative AI works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965450" cy="4351655"/>
          </a:xfrm>
        </p:spPr>
        <p:txBody>
          <a:bodyPr/>
          <a:p>
            <a:r>
              <a:rPr lang="en-US"/>
              <a:t>AI is a set of tools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4595" y="949960"/>
            <a:ext cx="7177405" cy="57886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Supervised learning (labeling things)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0820" y="2377440"/>
            <a:ext cx="6690360" cy="21031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Supervised learning (labeling things)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220325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220"/>
                <a:gridCol w="3521710"/>
                <a:gridCol w="4049395"/>
              </a:tblGrid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Input (A) ) 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ym typeface="+mn-ea"/>
                        </a:rPr>
                        <a:t>Output (B</a:t>
                      </a:r>
                      <a:endParaRPr lang="en-US" sz="24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>
                          <a:sym typeface="+mn-ea"/>
                        </a:rPr>
                        <a:t>Application</a:t>
                      </a:r>
                      <a:endParaRPr lang="en-US" sz="2400">
                        <a:sym typeface="+mn-ea"/>
                      </a:endParaRPr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Email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Spam? (0/1)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Spam filtering</a:t>
                      </a:r>
                      <a:endParaRPr lang="en-US" sz="2400"/>
                    </a:p>
                  </a:txBody>
                  <a:tcPr/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Ad, user info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Click? (0/1)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Online advertising</a:t>
                      </a:r>
                      <a:endParaRPr lang="en-US" sz="2400"/>
                    </a:p>
                  </a:txBody>
                  <a:tcPr/>
                </a:tc>
              </a:tr>
              <a:tr h="4013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X-ray image 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Diagnosis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Health-care</a:t>
                      </a:r>
                      <a:endParaRPr lang="en-US" sz="2400"/>
                    </a:p>
                  </a:txBody>
                  <a:tcPr/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Image of phone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Defect? (0/1)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Visual inspection</a:t>
                      </a:r>
                      <a:endParaRPr lang="en-US" sz="2400"/>
                    </a:p>
                  </a:txBody>
                  <a:tcPr/>
                </a:tc>
              </a:tr>
              <a:tr h="6750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Audio recording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Text transcript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Speech recognition</a:t>
                      </a:r>
                      <a:endParaRPr lang="en-US" sz="2400"/>
                    </a:p>
                  </a:txBody>
                  <a:tcPr/>
                </a:tc>
              </a:tr>
              <a:tr h="674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Restaurant reviews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Sentiment (+/-)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Reputation monitoring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About me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Motaz Saad, computer Scientist.</a:t>
            </a:r>
            <a:endParaRPr lang="en-US"/>
          </a:p>
          <a:p>
            <a:r>
              <a:rPr lang="en-US"/>
              <a:t>PhD in CS from Univ Lorraine, France. </a:t>
            </a:r>
            <a:endParaRPr lang="en-US"/>
          </a:p>
          <a:p>
            <a:r>
              <a:rPr lang="en-US"/>
              <a:t>Working in Academia in many universities in Palestine.</a:t>
            </a:r>
            <a:endParaRPr lang="en-US"/>
          </a:p>
          <a:p>
            <a:r>
              <a:rPr lang="en-US"/>
              <a:t>Collaborated with Many universities in Europe  </a:t>
            </a:r>
            <a:endParaRPr lang="en-US"/>
          </a:p>
          <a:p>
            <a:r>
              <a:rPr lang="en-US"/>
              <a:t>Working in industry as a consultant.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2010-2020: Large scale supervised learning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7290" y="1691005"/>
            <a:ext cx="9616440" cy="47396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Large Language Models (LLMs)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Generating text using Base LLM</a:t>
            </a:r>
            <a:endParaRPr lang="ar-EG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2345" y="1951355"/>
            <a:ext cx="10226040" cy="40995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en-US"/>
              <a:t>The Language Model </a:t>
            </a:r>
            <a:endParaRPr lang="en-US" altLang="en-US"/>
          </a:p>
        </p:txBody>
      </p:sp>
      <p:pic>
        <p:nvPicPr>
          <p:cNvPr id="107" name="Picture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2252345" y="1511300"/>
            <a:ext cx="3225800" cy="2413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08" name="Picture 107"/>
          <p:cNvPicPr/>
          <p:nvPr/>
        </p:nvPicPr>
        <p:blipFill>
          <a:blip r:embed="rId2"/>
          <a:srcRect r="31037"/>
          <a:stretch>
            <a:fillRect/>
          </a:stretch>
        </p:blipFill>
        <p:spPr>
          <a:xfrm>
            <a:off x="2133600" y="4092575"/>
            <a:ext cx="3906520" cy="26543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graphicFrame>
        <p:nvGraphicFramePr>
          <p:cNvPr id="4" name="Object 3"/>
          <p:cNvGraphicFramePr/>
          <p:nvPr/>
        </p:nvGraphicFramePr>
        <p:xfrm>
          <a:off x="6811645" y="365125"/>
          <a:ext cx="2856230" cy="6501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3" imgW="3268980" imgH="7071360" progId="Paint.Picture">
                  <p:embed/>
                </p:oleObj>
              </mc:Choice>
              <mc:Fallback>
                <p:oleObj name="" r:id="rId3" imgW="3268980" imgH="7071360" progId="Paint.Picture">
                  <p:embed/>
                  <p:pic>
                    <p:nvPicPr>
                      <p:cNvPr id="0" name="Picture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11645" y="365125"/>
                        <a:ext cx="2856230" cy="6501765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Prompts and completions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9440"/>
            <a:ext cx="10515600" cy="42627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LLMs work?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40200" cy="4351655"/>
          </a:xfrm>
        </p:spPr>
        <p:txBody>
          <a:bodyPr/>
          <a:p>
            <a:r>
              <a:rPr lang="en-US"/>
              <a:t>how to predict the next word? </a:t>
            </a:r>
            <a:endParaRPr lang="en-US"/>
          </a:p>
          <a:p>
            <a:pPr lvl="1"/>
            <a:r>
              <a:rPr lang="en-US"/>
              <a:t>learn from a huge text data such as books, Wikipedia, news articles, papers, magazines, ... etc. </a:t>
            </a:r>
            <a:endParaRPr lang="en-US"/>
          </a:p>
        </p:txBody>
      </p:sp>
      <p:pic>
        <p:nvPicPr>
          <p:cNvPr id="112" name="Picture 111"/>
          <p:cNvPicPr/>
          <p:nvPr/>
        </p:nvPicPr>
        <p:blipFill>
          <a:blip r:embed="rId1"/>
          <a:stretch>
            <a:fillRect/>
          </a:stretch>
        </p:blipFill>
        <p:spPr>
          <a:xfrm>
            <a:off x="5143500" y="1948815"/>
            <a:ext cx="6769100" cy="41059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Picture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3305810" y="4820285"/>
            <a:ext cx="1672590" cy="1492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Picture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1167130" y="4497705"/>
            <a:ext cx="1722120" cy="167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LLMs work?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0025"/>
            <a:ext cx="10515600" cy="4707255"/>
          </a:xfrm>
        </p:spPr>
        <p:txBody>
          <a:bodyPr/>
          <a:p>
            <a:r>
              <a:rPr lang="en-US"/>
              <a:t>LLMs are built by using supervised learning (A→B) to repeatedly predict the next word. </a:t>
            </a:r>
            <a:endParaRPr lang="en-US"/>
          </a:p>
          <a:p>
            <a:pPr marL="0" indent="0">
              <a:buNone/>
            </a:pPr>
            <a:r>
              <a:rPr lang="en-US"/>
              <a:t>My favorite food is a bagel with cream cheese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5405" y="3036570"/>
            <a:ext cx="8268335" cy="278701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14325" y="6015990"/>
            <a:ext cx="110394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/>
              <a:t>When we train a very large AI system on a lot of data (hundreds of billions of words), we get a Large Language Model like ChatGPT.</a:t>
            </a:r>
            <a:endParaRPr lang="en-US" b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T5 LLM model used for several tasks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91665"/>
            <a:ext cx="10515600" cy="421830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Types of LLMs </a:t>
            </a:r>
            <a:endParaRPr lang="en-US"/>
          </a:p>
        </p:txBody>
      </p:sp>
      <p:graphicFrame>
        <p:nvGraphicFramePr>
          <p:cNvPr id="9" name="Diagram 8"/>
          <p:cNvGraphicFramePr/>
          <p:nvPr/>
        </p:nvGraphicFramePr>
        <p:xfrm>
          <a:off x="1685290" y="1691005"/>
          <a:ext cx="8431530" cy="4996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Types of LLMs 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Base LLM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 sz="2000"/>
              <a:t>Predicts the next word based on text training data.</a:t>
            </a:r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/>
              <a:t>Questions posed to Base LLM (no answers provided): </a:t>
            </a:r>
            <a:endParaRPr lang="en-US" sz="2000"/>
          </a:p>
          <a:p>
            <a:pPr lvl="1"/>
            <a:endParaRPr lang="en-US" sz="200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Instruct LLM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en-US" sz="2000">
                <a:sym typeface="+mn-ea"/>
              </a:rPr>
              <a:t>follow instructions but doesn’t always provide accurate answers.</a:t>
            </a:r>
            <a:endParaRPr lang="en-US" sz="2000">
              <a:sym typeface="+mn-ea"/>
            </a:endParaRPr>
          </a:p>
          <a:p>
            <a:r>
              <a:rPr lang="en-US" sz="2000"/>
              <a:t>Fine-tuned on instructions and good attempts at following them.</a:t>
            </a:r>
            <a:endParaRPr lang="en-US" sz="2000"/>
          </a:p>
          <a:p>
            <a:r>
              <a:rPr lang="en-US" sz="2000"/>
              <a:t>LLMs Reinforcement Learning with Human Feedback (RLHF) </a:t>
            </a:r>
            <a:endParaRPr lang="en-US" sz="2000"/>
          </a:p>
          <a:p>
            <a:r>
              <a:rPr lang="en-US" sz="2000"/>
              <a:t>Quality is measured via 3 measures </a:t>
            </a:r>
            <a:endParaRPr lang="en-US" sz="2000"/>
          </a:p>
          <a:p>
            <a:pPr lvl="1"/>
            <a:r>
              <a:rPr lang="en-US" sz="1710"/>
              <a:t>Helpful, Honest, Harmless: HHH </a:t>
            </a:r>
            <a:endParaRPr lang="en-US" sz="1710"/>
          </a:p>
          <a:p>
            <a:pPr lvl="1"/>
            <a:endParaRPr lang="en-US" sz="1800"/>
          </a:p>
          <a:p>
            <a:endParaRPr lang="en-US" sz="1800"/>
          </a:p>
        </p:txBody>
      </p:sp>
      <p:sp>
        <p:nvSpPr>
          <p:cNvPr id="9" name="Text Box 8"/>
          <p:cNvSpPr txBox="1"/>
          <p:nvPr/>
        </p:nvSpPr>
        <p:spPr>
          <a:xfrm>
            <a:off x="1270000" y="3429000"/>
            <a:ext cx="4173855" cy="922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“Once upon a time, there was a unicorn that lived in a magical forest with all her unicorn friends.”</a:t>
            </a:r>
            <a:endParaRPr lang="en-US"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1109345" y="5426075"/>
            <a:ext cx="3716655" cy="922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pPr lvl="0"/>
            <a:r>
              <a:rPr lang="en-US">
                <a:sym typeface="+mn-ea"/>
              </a:rPr>
              <a:t>“What is the capital of France? </a:t>
            </a:r>
            <a:endParaRPr lang="en-US">
              <a:sym typeface="+mn-ea"/>
            </a:endParaRPr>
          </a:p>
          <a:p>
            <a:pPr lvl="0"/>
            <a:r>
              <a:rPr lang="en-US">
                <a:sym typeface="+mn-ea"/>
              </a:rPr>
              <a:t>What is France’s largest city? </a:t>
            </a:r>
            <a:endParaRPr lang="en-US">
              <a:sym typeface="+mn-ea"/>
            </a:endParaRPr>
          </a:p>
          <a:p>
            <a:pPr lvl="0"/>
            <a:r>
              <a:rPr lang="en-US">
                <a:sym typeface="+mn-ea"/>
              </a:rPr>
              <a:t>What is the currency of France?”</a:t>
            </a:r>
            <a:endParaRPr lang="en-US"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16345" y="5426075"/>
            <a:ext cx="3680460" cy="922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noAutofit/>
          </a:bodyPr>
          <a:p>
            <a:pPr marL="0" lvl="0" indent="0">
              <a:buNone/>
            </a:pPr>
            <a:r>
              <a:rPr lang="en-US">
                <a:sym typeface="+mn-ea"/>
              </a:rPr>
              <a:t>“What is the capital of France? </a:t>
            </a:r>
            <a:endParaRPr lang="en-US">
              <a:sym typeface="+mn-ea"/>
            </a:endParaRPr>
          </a:p>
          <a:p>
            <a:pPr marL="0" lvl="0" indent="0">
              <a:buNone/>
            </a:pPr>
            <a:r>
              <a:rPr lang="en-US">
                <a:sym typeface="+mn-ea"/>
              </a:rPr>
              <a:t>The capital of France is Paris.”</a:t>
            </a:r>
            <a:endParaRPr lang="en-US">
              <a:sym typeface="+mn-ea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Copyright Notice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r>
              <a:rPr lang="en-US"/>
              <a:t>These slides are distributed for educational purpose under the Creative Commons License. </a:t>
            </a:r>
            <a:r>
              <a:rPr lang="en-US" sz="2000">
                <a:sym typeface="+mn-ea"/>
              </a:rPr>
              <a:t>https://creativecommons.org/licenses/by-sa/2.0/legalcode</a:t>
            </a:r>
            <a:endParaRPr lang="en-US" sz="200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Source of Slides: </a:t>
            </a:r>
            <a:endParaRPr lang="en-US"/>
          </a:p>
          <a:p>
            <a:r>
              <a:rPr lang="en-US">
                <a:sym typeface="+mn-ea"/>
              </a:rPr>
              <a:t>DeepLearning.AI as the source of the slides.</a:t>
            </a:r>
            <a:endParaRPr lang="en-US"/>
          </a:p>
          <a:p>
            <a:r>
              <a:rPr lang="en-US"/>
              <a:t>Generative AI :) </a:t>
            </a:r>
            <a:endParaRPr lang="en-US"/>
          </a:p>
          <a:p>
            <a:r>
              <a:rPr lang="en-US"/>
              <a:t>Harvard Teaching and Learning Consortium 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89875" y="519430"/>
            <a:ext cx="3895725" cy="5524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Helpful, Honest, Harmless: HHH 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b="1"/>
              <a:t>Helpful</a:t>
            </a:r>
            <a:r>
              <a:rPr lang="en-US"/>
              <a:t>: Refers to the model’s ability to provide useful and relevant information or assistance. </a:t>
            </a:r>
            <a:endParaRPr lang="en-US"/>
          </a:p>
          <a:p>
            <a:r>
              <a:rPr lang="en-US" b="1"/>
              <a:t>Honest</a:t>
            </a:r>
            <a:r>
              <a:rPr lang="en-US"/>
              <a:t>: Indicates that the model’s responses are truthful and transparent. When the model provides an answer, it aims to be honest rather than misleading or deceptive.</a:t>
            </a:r>
            <a:endParaRPr lang="en-US"/>
          </a:p>
          <a:p>
            <a:r>
              <a:rPr lang="en-US" b="1"/>
              <a:t>Harmless</a:t>
            </a:r>
            <a:r>
              <a:rPr lang="en-US"/>
              <a:t>: Implies that the model’s outputs are not harmful or malicious. It won’t intentionally cause harm or negative consequences through its responses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Reinforcement learning (RL)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17040" y="1825625"/>
            <a:ext cx="875728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Reinforcement learning: Tic-Tac-Toe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73885"/>
            <a:ext cx="10515600" cy="4254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Reinforcement learning: fine-tune LLMs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4605" y="1825625"/>
            <a:ext cx="962152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How do chat systems learn to follow instructions?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Reinforcement learning from human feedback (RLHF)</a:t>
            </a:r>
            <a:endParaRPr lang="en-US"/>
          </a:p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50465"/>
            <a:ext cx="10620375" cy="410464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Collect human feedback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Define your model alignment criterion</a:t>
            </a:r>
            <a:endParaRPr lang="en-US"/>
          </a:p>
          <a:p>
            <a:r>
              <a:rPr lang="en-US"/>
              <a:t>For the prompt-response sets that you just generated, obtain human feedback through labeler workforce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3005455"/>
            <a:ext cx="8988425" cy="31718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size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# of Tokens: </a:t>
            </a:r>
            <a:endParaRPr lang="en-US"/>
          </a:p>
          <a:p>
            <a:pPr lvl="1"/>
            <a:r>
              <a:rPr lang="en-US"/>
              <a:t>The more text you feed a language model to train on, the better it is at providing human-like outputs across a large variety of domains.</a:t>
            </a:r>
            <a:endParaRPr lang="en-US"/>
          </a:p>
          <a:p>
            <a:r>
              <a:rPr lang="en-US"/>
              <a:t> # of Parameters:</a:t>
            </a:r>
            <a:endParaRPr lang="en-US"/>
          </a:p>
          <a:p>
            <a:pPr lvl="1"/>
            <a:r>
              <a:rPr lang="en-US"/>
              <a:t>The more parameters a model has, the larger its capacity to capture intricate nuances of language.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Size (Llama 2)</a:t>
            </a:r>
            <a:endParaRPr lang="en-US"/>
          </a:p>
        </p:txBody>
      </p:sp>
      <p:pic>
        <p:nvPicPr>
          <p:cNvPr id="4" name="Content Placeholder 3" descr="Screenshot 2024-07-14 17155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02405" y="1825625"/>
            <a:ext cx="7573645" cy="43516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15" y="3415030"/>
            <a:ext cx="2943225" cy="276225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53415" y="18256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Model size is identified by the number of parameters 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LLM Size (Code Llama 2)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877185"/>
            <a:ext cx="3419475" cy="2924175"/>
          </a:xfrm>
          <a:prstGeom prst="rect">
            <a:avLst/>
          </a:prstGeom>
        </p:spPr>
      </p:pic>
      <p:pic>
        <p:nvPicPr>
          <p:cNvPr id="5" name="Picture 4" descr="Screenshot 2024-07-14 1847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2200" y="1997710"/>
            <a:ext cx="6743065" cy="40138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 this course </a:t>
            </a:r>
            <a:r>
              <a:rPr lang="ar-EG"/>
              <a:t> </a:t>
            </a:r>
            <a:r>
              <a:rPr lang="en-US"/>
              <a:t>...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Intro to Gen AI </a:t>
            </a:r>
            <a:endParaRPr lang="en-US"/>
          </a:p>
          <a:p>
            <a:r>
              <a:rPr lang="en-US"/>
              <a:t>intro to Large Language Models LLMs </a:t>
            </a:r>
            <a:endParaRPr lang="en-US"/>
          </a:p>
          <a:p>
            <a:r>
              <a:rPr lang="en-US"/>
              <a:t>Prompt Engineering</a:t>
            </a:r>
            <a:endParaRPr lang="en-US"/>
          </a:p>
          <a:p>
            <a:r>
              <a:rPr lang="en-US"/>
              <a:t>AI tools for researchers  </a:t>
            </a:r>
            <a:endParaRPr lang="en-US"/>
          </a:p>
          <a:p>
            <a:r>
              <a:rPr lang="en-US"/>
              <a:t>Responsible AI  </a:t>
            </a:r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model size (# of parameters)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43000" y="145732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LLMs becoming small!! </a:t>
            </a:r>
            <a:endParaRPr lang="en-US"/>
          </a:p>
        </p:txBody>
      </p:sp>
      <p:pic>
        <p:nvPicPr>
          <p:cNvPr id="6" name="Content Placeholder 5" descr="LLM size_LE_auto_x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270" y="1825625"/>
            <a:ext cx="11934825" cy="49536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 (# of tokens)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13" name="Picture 112"/>
          <p:cNvPicPr/>
          <p:nvPr/>
        </p:nvPicPr>
        <p:blipFill>
          <a:blip r:embed="rId1"/>
          <a:stretch>
            <a:fillRect/>
          </a:stretch>
        </p:blipFill>
        <p:spPr>
          <a:xfrm>
            <a:off x="351155" y="1555115"/>
            <a:ext cx="10650220" cy="51898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117" name="Picture 116"/>
          <p:cNvPicPr/>
          <p:nvPr/>
        </p:nvPicPr>
        <p:blipFill>
          <a:blip r:embed="rId1"/>
          <a:stretch>
            <a:fillRect/>
          </a:stretch>
        </p:blipFill>
        <p:spPr>
          <a:xfrm>
            <a:off x="117475" y="215900"/>
            <a:ext cx="11750675" cy="6451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 vs. time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26490" y="1825625"/>
            <a:ext cx="993775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Model size</a:t>
            </a:r>
            <a:endParaRPr lang="en-US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9890760" cy="420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8350"/>
                <a:gridCol w="7852410"/>
              </a:tblGrid>
              <a:tr h="562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Parameters 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sz="2800"/>
                    </a:p>
                  </a:txBody>
                  <a:tcPr/>
                </a:tc>
              </a:tr>
              <a:tr h="13474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~1B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Pattern matching and basic knowledge 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of the world.</a:t>
                      </a:r>
                      <a:endParaRPr lang="en-US" sz="2800"/>
                    </a:p>
                  </a:txBody>
                  <a:tcPr/>
                </a:tc>
              </a:tr>
              <a:tr h="13474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>
                          <a:sym typeface="+mn-ea"/>
                        </a:rPr>
                        <a:t>~</a:t>
                      </a:r>
                      <a:r>
                        <a:rPr lang="en-US" sz="2800"/>
                        <a:t>10B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Greater world knowledge. Can follow basic </a:t>
                      </a:r>
                      <a:endParaRPr lang="en-US" sz="2800"/>
                    </a:p>
                    <a:p>
                      <a:pPr>
                        <a:buNone/>
                      </a:pPr>
                      <a:r>
                        <a:rPr lang="en-US" sz="2800"/>
                        <a:t>instructions</a:t>
                      </a:r>
                      <a:endParaRPr lang="en-US" sz="2800"/>
                    </a:p>
                  </a:txBody>
                  <a:tcPr/>
                </a:tc>
              </a:tr>
              <a:tr h="9436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>
                          <a:sym typeface="+mn-ea"/>
                        </a:rPr>
                        <a:t>~</a:t>
                      </a:r>
                      <a:r>
                        <a:rPr lang="en-US" sz="2800"/>
                        <a:t>100B+</a:t>
                      </a:r>
                      <a:endParaRPr 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800"/>
                        <a:t>Rich world knowledge. Complex reasoning</a:t>
                      </a:r>
                      <a:endParaRPr lang="en-US" sz="28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Large Language Models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92300" y="1825625"/>
            <a:ext cx="840613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The significance of scale: language understanding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9585" y="1825625"/>
            <a:ext cx="867219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Closed or open source?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Closed-source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en-US"/>
              <a:t>Easy to use in applications</a:t>
            </a:r>
            <a:endParaRPr lang="en-US"/>
          </a:p>
          <a:p>
            <a:r>
              <a:rPr lang="en-US"/>
              <a:t>More large/powerful models</a:t>
            </a:r>
            <a:endParaRPr lang="en-US"/>
          </a:p>
          <a:p>
            <a:r>
              <a:rPr lang="en-US"/>
              <a:t>Relatively inexpensive</a:t>
            </a:r>
            <a:endParaRPr lang="en-US"/>
          </a:p>
          <a:p>
            <a:r>
              <a:rPr lang="en-US"/>
              <a:t>Some risk of vendor lock-in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Open-source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p>
            <a:r>
              <a:rPr lang="en-US"/>
              <a:t> Full control over model</a:t>
            </a:r>
            <a:endParaRPr lang="en-US"/>
          </a:p>
          <a:p>
            <a:r>
              <a:rPr lang="en-US"/>
              <a:t>Can run on your own device (on-prem, PC, etc.)</a:t>
            </a:r>
            <a:endParaRPr lang="en-US"/>
          </a:p>
          <a:p>
            <a:r>
              <a:rPr lang="en-US"/>
              <a:t>Full control over data privacy/access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How to use LLM? What is Possible?! 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LLMs as a thought partner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LLMs is a new way to find information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0" y="2506345"/>
            <a:ext cx="11049000" cy="35052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After this course, you should be able to: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Understand the principles and applications of generative AI.</a:t>
            </a:r>
            <a:endParaRPr lang="en-US"/>
          </a:p>
          <a:p>
            <a:r>
              <a:rPr lang="en-US"/>
              <a:t>Explain how large language models work.</a:t>
            </a:r>
            <a:endParaRPr lang="en-US"/>
          </a:p>
          <a:p>
            <a:r>
              <a:rPr lang="en-US"/>
              <a:t>Utilize prompt engineering techniques to elicit desired outputs from AI models across various tasks, including data generation, summarization, and idea development, ... etc.</a:t>
            </a:r>
            <a:endParaRPr lang="en-US"/>
          </a:p>
          <a:p>
            <a:r>
              <a:rPr lang="en-US">
                <a:sym typeface="+mn-ea"/>
              </a:rPr>
              <a:t> Utilize AI tools to support and enhance academic research activities.</a:t>
            </a:r>
            <a:endParaRPr lang="en-US"/>
          </a:p>
          <a:p>
            <a:r>
              <a:rPr lang="en-US"/>
              <a:t> Identify and implement responsible AI practices in research.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Writing partner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15160"/>
            <a:ext cx="10515600" cy="41713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search or using an LLM?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7105" y="1825625"/>
            <a:ext cx="1025652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search or using an LLM?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38960"/>
            <a:ext cx="10515600" cy="43243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search or using an LLM? 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6310" y="1825625"/>
            <a:ext cx="10278745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AI is a general purpose technology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Similar to electricity, AI is useful for many tasks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980" y="2570480"/>
            <a:ext cx="10988040" cy="32918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Examples of tasks LLMs can carry out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59610"/>
            <a:ext cx="10515600" cy="40830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Web-based vs. software application use of LLMs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30935" y="1955165"/>
            <a:ext cx="9928860" cy="40919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Brainstorming product names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Brainstorm 5 creative names for peanut butter cookies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278890" y="2552065"/>
            <a:ext cx="6096000" cy="230695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Sure thing! Here are some ideas:</a:t>
            </a:r>
            <a:endParaRPr lang="en-US" sz="2400"/>
          </a:p>
          <a:p>
            <a:r>
              <a:rPr lang="en-US" sz="2400"/>
              <a:t>1. Nutty Nirvana Nibbles</a:t>
            </a:r>
            <a:endParaRPr lang="en-US" sz="2400"/>
          </a:p>
          <a:p>
            <a:r>
              <a:rPr lang="en-US" sz="2400"/>
              <a:t>2. ButterBite Bliss</a:t>
            </a:r>
            <a:endParaRPr lang="en-US" sz="2400"/>
          </a:p>
          <a:p>
            <a:r>
              <a:rPr lang="en-US" sz="2400"/>
              <a:t>3. Peanut Paddle Pucks</a:t>
            </a:r>
            <a:endParaRPr lang="en-US" sz="2400"/>
          </a:p>
          <a:p>
            <a:r>
              <a:rPr lang="en-US" sz="2400"/>
              <a:t>4. ButterNutter Crunchies</a:t>
            </a:r>
            <a:endParaRPr lang="en-US" sz="2400"/>
          </a:p>
          <a:p>
            <a:r>
              <a:rPr lang="en-US" sz="2400"/>
              <a:t>5. Nutty Nom-Nom Nuggets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Developing sales strategy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Brainstorm five ideas for increasing cookie sales in Q4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041400" y="2597150"/>
            <a:ext cx="6096000" cy="19380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1. Limited-time only seasonal flavors.</a:t>
            </a:r>
            <a:endParaRPr lang="en-US" sz="2400"/>
          </a:p>
          <a:p>
            <a:r>
              <a:rPr lang="en-US" sz="2400"/>
              <a:t>2. Beautifully packaged gift sets.</a:t>
            </a:r>
            <a:endParaRPr lang="en-US" sz="2400"/>
          </a:p>
          <a:p>
            <a:r>
              <a:rPr lang="en-US" sz="2400"/>
              <a:t>3. Buy more, save more deals.</a:t>
            </a:r>
            <a:endParaRPr lang="en-US" sz="2400"/>
          </a:p>
          <a:p>
            <a:r>
              <a:rPr lang="en-US" sz="2400"/>
              <a:t>4. Interactive holiday displays</a:t>
            </a:r>
            <a:endParaRPr lang="en-US" sz="2400"/>
          </a:p>
          <a:p>
            <a:r>
              <a:rPr lang="en-US" sz="2400"/>
              <a:t>5. Recipe cards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Writing a press release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Write a press release announcing the hire of a new COO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143000" y="2663190"/>
            <a:ext cx="8618220" cy="267652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[Company Name] Welcomes [New COO’s Full Name] as </a:t>
            </a:r>
            <a:endParaRPr lang="en-US" sz="2400"/>
          </a:p>
          <a:p>
            <a:r>
              <a:rPr lang="en-US" sz="2400"/>
              <a:t>Chief Operations Officer</a:t>
            </a:r>
            <a:endParaRPr lang="en-US" sz="2400"/>
          </a:p>
          <a:p>
            <a:r>
              <a:rPr lang="en-US" sz="2400"/>
              <a:t>[City, State, Date] – [Company Name], a leading [brief </a:t>
            </a:r>
            <a:endParaRPr lang="en-US" sz="2400"/>
          </a:p>
          <a:p>
            <a:r>
              <a:rPr lang="en-US" sz="2400"/>
              <a:t>description of the company’s industry or niche], is thrilled </a:t>
            </a:r>
            <a:endParaRPr lang="en-US" sz="2400"/>
          </a:p>
          <a:p>
            <a:r>
              <a:rPr lang="en-US" sz="2400"/>
              <a:t>to announce [New COO’s Full Name] as its new Chief </a:t>
            </a:r>
            <a:endParaRPr lang="en-US" sz="2400"/>
          </a:p>
          <a:p>
            <a:r>
              <a:rPr lang="en-US" sz="2400"/>
              <a:t>Operations Officer (COO). [New COO’s first name] brings a </a:t>
            </a:r>
            <a:endParaRPr lang="en-US" sz="2400"/>
          </a:p>
          <a:p>
            <a:r>
              <a:rPr lang="en-US" sz="2400"/>
              <a:t>wealth of experience […] 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Introduction to Gen AI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A gentle intro :) </a:t>
            </a:r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Writing a press release – improved prompt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Write a press release announcing the hire of our new COO using the following information:</a:t>
            </a:r>
            <a:endParaRPr lang="en-US"/>
          </a:p>
          <a:p>
            <a:r>
              <a:rPr lang="en-US"/>
              <a:t>COO bio: Nadiya Grenner received her MBA from Cornell…</a:t>
            </a:r>
            <a:endParaRPr lang="en-US"/>
          </a:p>
          <a:p>
            <a:r>
              <a:rPr lang="en-US"/>
              <a:t>Company info: General Robotics, headquartered in Boston, MA, is a leader in robotics research and manufacturing…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320800" y="4366895"/>
            <a:ext cx="9363710" cy="156845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 anchor="t">
            <a:spAutoFit/>
          </a:bodyPr>
          <a:p>
            <a:r>
              <a:rPr lang="en-US" sz="2400"/>
              <a:t>General Robotics Welcomes Nadiya Grenner as Chief </a:t>
            </a:r>
            <a:endParaRPr lang="en-US" sz="2400"/>
          </a:p>
          <a:p>
            <a:r>
              <a:rPr lang="en-US" sz="2400"/>
              <a:t>Operations Officer Boston, MA – General Robotics, a leading robotics research and manufacturing company, is thrilled to announce </a:t>
            </a:r>
            <a:endParaRPr lang="en-US" sz="2400"/>
          </a:p>
          <a:p>
            <a:r>
              <a:rPr lang="en-US" sz="2400"/>
              <a:t>Nadiya Grenner as its new COO. A graduate of Cornell’s […]</a:t>
            </a:r>
            <a:endParaRPr lang="en-US" sz="2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Translation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2905" y="2640965"/>
            <a:ext cx="8884920" cy="27203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Translation: Pirate English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7655" y="2560955"/>
            <a:ext cx="9075420" cy="28803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Proofreading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56715" y="2088515"/>
            <a:ext cx="8877300" cy="38252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an article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4785" y="1825625"/>
            <a:ext cx="928116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Meeting Copliot recap in MS Teams  </a:t>
            </a:r>
            <a:endParaRPr lang="en-US"/>
          </a:p>
        </p:txBody>
      </p:sp>
      <p:pic>
        <p:nvPicPr>
          <p:cNvPr id="105" name="Picture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1307465" y="1691005"/>
            <a:ext cx="9000490" cy="467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call center conversations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5705" y="1825625"/>
            <a:ext cx="979932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conversations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60550"/>
            <a:ext cx="10515600" cy="42805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Summarizing call center conversations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08175"/>
            <a:ext cx="10515600" cy="41852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Customer email analysis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80715" y="2496185"/>
            <a:ext cx="5829300" cy="30099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is AI?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825625"/>
            <a:ext cx="4890135" cy="4351655"/>
          </a:xfrm>
        </p:spPr>
        <p:txBody>
          <a:bodyPr/>
          <a:p>
            <a:r>
              <a:rPr lang="en-US"/>
              <a:t>Human intelligence (HI): ability to learn, think, solve problems, ....</a:t>
            </a:r>
            <a:endParaRPr lang="en-US"/>
          </a:p>
          <a:p>
            <a:r>
              <a:rPr lang="en-US"/>
              <a:t>Artificial Intelligence (AI): enable computer to learn, think and solve problems. </a:t>
            </a:r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096000" y="786765"/>
            <a:ext cx="5905500" cy="5811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Detailed look at email routing prompt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6155" y="1913255"/>
            <a:ext cx="10218420" cy="417576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Dashboard to track customer sentiment over time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309495"/>
            <a:ext cx="10515600" cy="33832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Specialized Chatbots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51025"/>
            <a:ext cx="10515600" cy="430022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rise of chatbots in customer service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41575"/>
            <a:ext cx="10515600" cy="311848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Summary of Examples of tasks LLMs can carry out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10080"/>
            <a:ext cx="10515600" cy="418147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use cases &amp; tasks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59020" y="1825625"/>
            <a:ext cx="2472690" cy="435165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LLM as reasoning engine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LLMs have a lot of general knowledge, but they don’t know everything</a:t>
            </a:r>
            <a:endParaRPr lang="en-US"/>
          </a:p>
          <a:p>
            <a:r>
              <a:rPr lang="en-US"/>
              <a:t>By providing relevant context in the prompt, we ask an LLM to read a piece of text, then process it to get an answer</a:t>
            </a:r>
            <a:endParaRPr lang="en-US"/>
          </a:p>
          <a:p>
            <a:r>
              <a:rPr lang="en-US"/>
              <a:t>We’re using it as a reasoning engine to process information, rather than using it as a source of information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What LLMs can and cannot do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What LLMs can and cannot do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What prompting an LLM can do</a:t>
            </a:r>
            <a:endParaRPr lang="en-US"/>
          </a:p>
          <a:p>
            <a:pPr lvl="1"/>
            <a:r>
              <a:rPr lang="en-US"/>
              <a:t>Can a fresh college graduate follow the </a:t>
            </a:r>
            <a:r>
              <a:rPr lang="en-US" b="1"/>
              <a:t>instructions</a:t>
            </a:r>
            <a:r>
              <a:rPr lang="en-US"/>
              <a:t> to complete the task?</a:t>
            </a:r>
            <a:endParaRPr lang="en-US"/>
          </a:p>
          <a:p>
            <a:pPr lvl="2"/>
            <a:r>
              <a:rPr lang="en-US"/>
              <a:t>Determine if an email is a complaint?</a:t>
            </a:r>
            <a:endParaRPr lang="en-US"/>
          </a:p>
          <a:p>
            <a:pPr lvl="2"/>
            <a:r>
              <a:rPr lang="en-US"/>
              <a:t>Determine if a review is positive or negative?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4024630"/>
            <a:ext cx="4401185" cy="2833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5" y="4023995"/>
            <a:ext cx="3961130" cy="283400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What LLMs are Good vs Bad at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LLMs are good at 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p>
            <a:r>
              <a:rPr lang="en-US" sz="1600"/>
              <a:t>Language translation</a:t>
            </a:r>
            <a:endParaRPr lang="en-US" sz="1600"/>
          </a:p>
          <a:p>
            <a:r>
              <a:rPr lang="en-US" sz="1600"/>
              <a:t>Content summarization</a:t>
            </a:r>
            <a:endParaRPr lang="en-US" sz="1600"/>
          </a:p>
          <a:p>
            <a:r>
              <a:rPr lang="en-US" sz="1600"/>
              <a:t>Content generation</a:t>
            </a:r>
            <a:endParaRPr lang="en-US" sz="1600"/>
          </a:p>
          <a:p>
            <a:r>
              <a:rPr lang="en-US" sz="1600"/>
              <a:t>Writing support</a:t>
            </a:r>
            <a:endParaRPr lang="en-US" sz="1600"/>
          </a:p>
          <a:p>
            <a:r>
              <a:rPr lang="en-US" sz="1600"/>
              <a:t>Question answering</a:t>
            </a:r>
            <a:endParaRPr lang="en-US" sz="1600"/>
          </a:p>
          <a:p>
            <a:r>
              <a:rPr lang="en-US" sz="1600"/>
              <a:t>Correcting spelling and grammar</a:t>
            </a:r>
            <a:endParaRPr lang="en-US" sz="1600"/>
          </a:p>
          <a:p>
            <a:r>
              <a:rPr lang="en-US" sz="1600"/>
              <a:t>Programming support</a:t>
            </a:r>
            <a:endParaRPr lang="en-US" sz="1600"/>
          </a:p>
          <a:p>
            <a:r>
              <a:rPr lang="en-US" sz="1600"/>
              <a:t>Classification (spam detection)</a:t>
            </a:r>
            <a:endParaRPr lang="en-US" sz="1600"/>
          </a:p>
          <a:p>
            <a:r>
              <a:rPr lang="en-US" sz="1600"/>
              <a:t>Simplifying complex content</a:t>
            </a:r>
            <a:endParaRPr lang="en-US" sz="1600"/>
          </a:p>
          <a:p>
            <a:r>
              <a:rPr lang="en-US" sz="1600"/>
              <a:t>Stylized writing </a:t>
            </a:r>
            <a:endParaRPr lang="en-US" sz="1600"/>
          </a:p>
          <a:p>
            <a:r>
              <a:rPr lang="en-US" sz="1600"/>
              <a:t>Sentiment analysis</a:t>
            </a:r>
            <a:endParaRPr lang="en-US" sz="160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r>
              <a:rPr lang="en-US"/>
              <a:t>LLMs are bad at </a:t>
            </a:r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p>
            <a:r>
              <a:rPr lang="en-US" sz="1600"/>
              <a:t>Current events</a:t>
            </a:r>
            <a:endParaRPr lang="en-US" sz="1600"/>
          </a:p>
          <a:p>
            <a:r>
              <a:rPr lang="en-US" sz="1600"/>
              <a:t>Common sense</a:t>
            </a:r>
            <a:endParaRPr lang="en-US" sz="1600"/>
          </a:p>
          <a:p>
            <a:r>
              <a:rPr lang="en-US" sz="1600"/>
              <a:t>Math/counting</a:t>
            </a:r>
            <a:endParaRPr lang="en-US" sz="1600"/>
          </a:p>
          <a:p>
            <a:r>
              <a:rPr lang="en-US" sz="1600"/>
              <a:t>Handling uncommon scenarios</a:t>
            </a:r>
            <a:endParaRPr lang="en-US" sz="1600"/>
          </a:p>
          <a:p>
            <a:r>
              <a:rPr lang="en-US" sz="1600"/>
              <a:t>Consistency</a:t>
            </a:r>
            <a:endParaRPr lang="en-US" sz="1600"/>
          </a:p>
          <a:p>
            <a:r>
              <a:rPr lang="en-US" sz="1600"/>
              <a:t>High-level strategy</a:t>
            </a:r>
            <a:endParaRPr lang="en-US" sz="1600"/>
          </a:p>
          <a:p>
            <a:r>
              <a:rPr lang="en-US" sz="1600"/>
              <a:t>Being factual 100% of the time</a:t>
            </a:r>
            <a:endParaRPr lang="en-US" sz="1600"/>
          </a:p>
          <a:p>
            <a:r>
              <a:rPr lang="en-US" sz="1600"/>
              <a:t>Reasoning &amp; logic</a:t>
            </a:r>
            <a:endParaRPr lang="en-US" sz="1600"/>
          </a:p>
          <a:p>
            <a:r>
              <a:rPr lang="en-US" sz="1600"/>
              <a:t>Emotional intelligence</a:t>
            </a:r>
            <a:endParaRPr lang="en-US" sz="1600"/>
          </a:p>
          <a:p>
            <a:r>
              <a:rPr lang="en-US" sz="1600"/>
              <a:t>Representing minorities</a:t>
            </a:r>
            <a:endParaRPr lang="en-US" sz="1600"/>
          </a:p>
          <a:p>
            <a:r>
              <a:rPr lang="en-US" sz="1600"/>
              <a:t>Extended recall/memory</a:t>
            </a:r>
            <a:endParaRPr lang="en-US" sz="1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AI is already pervasive in our lives</a:t>
            </a:r>
            <a:endParaRPr lang="en-US"/>
          </a:p>
        </p:txBody>
      </p:sp>
      <p:graphicFrame>
        <p:nvGraphicFramePr>
          <p:cNvPr id="5" name="Content Placeholder 4"/>
          <p:cNvGraphicFramePr/>
          <p:nvPr>
            <p:ph idx="1"/>
          </p:nvPr>
        </p:nvGraphicFramePr>
        <p:xfrm>
          <a:off x="588645" y="1475105"/>
          <a:ext cx="10765155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215"/>
                <a:gridCol w="3101975"/>
                <a:gridCol w="530796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Area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Examples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Description</a:t>
                      </a:r>
                      <a:endParaRPr lang="en-US" sz="2400"/>
                    </a:p>
                  </a:txBody>
                  <a:tcPr/>
                </a:tc>
              </a:tr>
              <a:tr h="11887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Web Search Engines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Google, Yahoo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Use AI to improve search algorithms, provide relevant search results, and offer personalized search suggestions.</a:t>
                      </a:r>
                      <a:endParaRPr lang="en-US" sz="2400"/>
                    </a:p>
                  </a:txBody>
                  <a:tcPr/>
                </a:tc>
              </a:tr>
              <a:tr h="1266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Social Media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Facebook, Instagram, X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Use AI to curate news feeds, detect inappropriate content, and provide targeted advertisements based on user behavior and preferences.</a:t>
                      </a:r>
                      <a:endParaRPr lang="en-US" sz="2400"/>
                    </a:p>
                  </a:txBody>
                  <a:tcPr/>
                </a:tc>
              </a:tr>
              <a:tr h="14630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Transportation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Uber, Lyft</a:t>
                      </a:r>
                      <a:endParaRPr 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2400"/>
                        <a:t>Use AI for navigation, and optimizing routes to improve efficiency and safety in transportation.</a:t>
                      </a:r>
                      <a:endParaRPr lang="en-US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cut-offs in LLMs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400300"/>
            <a:ext cx="10515600" cy="320103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cutoffs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An LLM’s knowledge of the world is frozen at the time of its training</a:t>
            </a:r>
            <a:endParaRPr lang="en-US"/>
          </a:p>
          <a:p>
            <a:r>
              <a:rPr lang="en-US"/>
              <a:t>A model trained on data scraped from internet in January 2022 has no information about more recent events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4080" y="3363595"/>
            <a:ext cx="5153025" cy="29241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cutoffs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Claims of room temperature superconductor LK-99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255" y="2827655"/>
            <a:ext cx="9199880" cy="342138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Making things up: Hallucinations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159635"/>
            <a:ext cx="10515600" cy="3683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Making things up: Hallucinations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2275205"/>
            <a:ext cx="10515600" cy="34512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Tools for reasoning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1895" y="1825625"/>
            <a:ext cx="9807575" cy="435165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35495" y="1379220"/>
            <a:ext cx="4083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LLM in general are bad in calculations, that is why agents are used to help.  </a:t>
            </a:r>
            <a:endParaRPr lang="en-US">
              <a:sym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Agents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 Use LLM to choose and carry out complex sequences of actions</a:t>
            </a:r>
            <a:endParaRPr lang="en-US"/>
          </a:p>
          <a:p>
            <a:r>
              <a:rPr lang="en-US"/>
              <a:t>Cutting edge area of AI research</a:t>
            </a: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0" y="3036570"/>
            <a:ext cx="9944100" cy="336613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input (and output) length is limited 	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Many LLMs can accept a prompt of up to only a few thousand words.</a:t>
            </a:r>
            <a:endParaRPr lang="en-US"/>
          </a:p>
          <a:p>
            <a:r>
              <a:rPr lang="en-US"/>
              <a:t>The total amount of context you can give it is limited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2450" y="2976880"/>
            <a:ext cx="7886700" cy="37623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input (and output) length is limited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Many LLMs can accept a prompt of up to only a few thousand words.</a:t>
            </a:r>
            <a:endParaRPr lang="en-US"/>
          </a:p>
          <a:p>
            <a:r>
              <a:rPr lang="en-US"/>
              <a:t>The total amount of context you can give it is limited</a:t>
            </a:r>
            <a:endParaRPr lang="en-US"/>
          </a:p>
          <a:p>
            <a:r>
              <a:rPr lang="en-US"/>
              <a:t>Some LLMs have longer context limits – up to 100,000 words</a:t>
            </a:r>
            <a:endParaRPr lang="en-US"/>
          </a:p>
          <a:p>
            <a:r>
              <a:rPr lang="en-US"/>
              <a:t>An LLM’s context length is the limit on the total input+output size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Q&amp;A</a:t>
            </a:r>
            <a:endParaRPr lang="en-US"/>
          </a:p>
        </p:txBody>
      </p:sp>
      <p:pic>
        <p:nvPicPr>
          <p:cNvPr id="120" name="Picture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786505" y="0"/>
            <a:ext cx="5170170" cy="25800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Picture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0" y="2580005"/>
            <a:ext cx="7802880" cy="29260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 rise of generative AI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en-US"/>
              <a:t> Impact 10% of the tasks carried out daily by 80% of workers</a:t>
            </a:r>
            <a:endParaRPr lang="en-US"/>
          </a:p>
          <a:p>
            <a:pPr lvl="1"/>
            <a:r>
              <a:rPr lang="en-US"/>
              <a:t>source: OpenAI/UPenn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3895" y="1393825"/>
            <a:ext cx="6428105" cy="47028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10065</Words>
  <Application>WPS Presentation</Application>
  <PresentationFormat>Widescreen</PresentationFormat>
  <Paragraphs>628</Paragraphs>
  <Slides>89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10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Aldhabi</vt:lpstr>
      <vt:lpstr>Times New Roman</vt:lpstr>
      <vt:lpstr>Office Theme</vt:lpstr>
      <vt:lpstr>Paint.Picture</vt:lpstr>
      <vt:lpstr>Generative AI for Researchers</vt:lpstr>
      <vt:lpstr>About me</vt:lpstr>
      <vt:lpstr>Copyright Notice</vt:lpstr>
      <vt:lpstr>In this course  ...</vt:lpstr>
      <vt:lpstr>After this course, you should be able to: </vt:lpstr>
      <vt:lpstr>Introduction to Gen AI</vt:lpstr>
      <vt:lpstr>What is AI? </vt:lpstr>
      <vt:lpstr>AI is already pervasive in our lives</vt:lpstr>
      <vt:lpstr>The rise of generative AI</vt:lpstr>
      <vt:lpstr>What is generative AI?</vt:lpstr>
      <vt:lpstr>Gen AI Tools for end users (mobile App)</vt:lpstr>
      <vt:lpstr>Gen AI Tools for end users (ChatGPT Web App)</vt:lpstr>
      <vt:lpstr>Gen AI Tools for end users (Copilot Web App)</vt:lpstr>
      <vt:lpstr>Gen AI Tools for end users (Copilot Web App)</vt:lpstr>
      <vt:lpstr>Gen AI Tools for end users (Gemini Web App)</vt:lpstr>
      <vt:lpstr>Generative AI is also a developer tool</vt:lpstr>
      <vt:lpstr>How generative AI works</vt:lpstr>
      <vt:lpstr>Supervised learning (labeling things)</vt:lpstr>
      <vt:lpstr>Supervised learning (labeling things)</vt:lpstr>
      <vt:lpstr>2010-2020: Large scale supervised learning</vt:lpstr>
      <vt:lpstr>Large Language Models (LLMs) </vt:lpstr>
      <vt:lpstr>Generating text using Base LLM</vt:lpstr>
      <vt:lpstr>The Language Model </vt:lpstr>
      <vt:lpstr>Prompts and completions</vt:lpstr>
      <vt:lpstr>How LLMs work? </vt:lpstr>
      <vt:lpstr>How LLMs work?</vt:lpstr>
      <vt:lpstr>T5 LLM model used for several tasks </vt:lpstr>
      <vt:lpstr>Types of LLMs </vt:lpstr>
      <vt:lpstr>Types of LLMs </vt:lpstr>
      <vt:lpstr>Helpful, Honest, Harmless: HHH </vt:lpstr>
      <vt:lpstr>Reinforcement learning (RL)</vt:lpstr>
      <vt:lpstr>Reinforcement learning: Tic-Tac-Toe</vt:lpstr>
      <vt:lpstr>Reinforcement learning: fine-tune LLMs </vt:lpstr>
      <vt:lpstr>How do chat systems learn to follow instructions?</vt:lpstr>
      <vt:lpstr>Collect human feedback</vt:lpstr>
      <vt:lpstr>LLM size </vt:lpstr>
      <vt:lpstr>Model size</vt:lpstr>
      <vt:lpstr>LLM Size (Llama 2)</vt:lpstr>
      <vt:lpstr>LLM Size (Code Llama 2)</vt:lpstr>
      <vt:lpstr>model size (# of parameters)</vt:lpstr>
      <vt:lpstr>model size (# of tokens)</vt:lpstr>
      <vt:lpstr>PowerPoint 演示文稿</vt:lpstr>
      <vt:lpstr>Model size vs. time</vt:lpstr>
      <vt:lpstr>Model size</vt:lpstr>
      <vt:lpstr>Large Language Models</vt:lpstr>
      <vt:lpstr>The significance of scale: language understanding</vt:lpstr>
      <vt:lpstr>Closed or open source?</vt:lpstr>
      <vt:lpstr>How to use LLM? What is Possible?! </vt:lpstr>
      <vt:lpstr>LLMs as a thought partner</vt:lpstr>
      <vt:lpstr>Writing partner </vt:lpstr>
      <vt:lpstr>Web search or using an LLM? </vt:lpstr>
      <vt:lpstr>Web search or using an LLM? </vt:lpstr>
      <vt:lpstr>Web search or using an LLM? </vt:lpstr>
      <vt:lpstr>AI is a general purpose technology</vt:lpstr>
      <vt:lpstr>Examples of tasks LLMs can carry out</vt:lpstr>
      <vt:lpstr>Web-based vs. software application use of LLMs</vt:lpstr>
      <vt:lpstr>Brainstorming product names</vt:lpstr>
      <vt:lpstr>Developing sales strategy</vt:lpstr>
      <vt:lpstr>Writing a press release</vt:lpstr>
      <vt:lpstr>Writing a press release – improved prompt</vt:lpstr>
      <vt:lpstr>Translation</vt:lpstr>
      <vt:lpstr>Translation: Pirate English</vt:lpstr>
      <vt:lpstr>Proofreading</vt:lpstr>
      <vt:lpstr>Summarizing an article</vt:lpstr>
      <vt:lpstr>Meeting Copliot recap in MS Teams  </vt:lpstr>
      <vt:lpstr>Summarizing call center conversations</vt:lpstr>
      <vt:lpstr>Summarizing conversations</vt:lpstr>
      <vt:lpstr>Summarizing call center conversations</vt:lpstr>
      <vt:lpstr>Customer email analysis</vt:lpstr>
      <vt:lpstr>Detailed look at email routing prompt</vt:lpstr>
      <vt:lpstr>Dashboard to track customer sentiment over time</vt:lpstr>
      <vt:lpstr>Specialized Chatbots</vt:lpstr>
      <vt:lpstr>The rise of chatbots in customer service</vt:lpstr>
      <vt:lpstr>Summary of Examples of tasks LLMs can carry out</vt:lpstr>
      <vt:lpstr>LLM use cases &amp; tasks</vt:lpstr>
      <vt:lpstr>LLM as reasoning engine</vt:lpstr>
      <vt:lpstr>What LLMs can and cannot do</vt:lpstr>
      <vt:lpstr>What LLMs can and cannot do</vt:lpstr>
      <vt:lpstr>What LLMs are Good vs Bad at</vt:lpstr>
      <vt:lpstr>Knowledge cut-offs in LLMs</vt:lpstr>
      <vt:lpstr>Knowledge cutoffs</vt:lpstr>
      <vt:lpstr>Knowledge cutoffs</vt:lpstr>
      <vt:lpstr>Making things up: Hallucinations</vt:lpstr>
      <vt:lpstr>Making things up: Hallucinations</vt:lpstr>
      <vt:lpstr>Tools for reasoning</vt:lpstr>
      <vt:lpstr>Agents	</vt:lpstr>
      <vt:lpstr>The input (and output) length is limited 	</vt:lpstr>
      <vt:lpstr>The input (and output) length is limited 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Motaz PC</cp:lastModifiedBy>
  <cp:revision>226</cp:revision>
  <dcterms:created xsi:type="dcterms:W3CDTF">2024-07-10T06:40:00Z</dcterms:created>
  <dcterms:modified xsi:type="dcterms:W3CDTF">2024-07-16T05:33:53Z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0F3C56F5F6ED4D0192480AFA356E2D16_13</vt:lpwstr>
  </property>
  <property fmtid="{D5CDD505-2E9C-101B-9397-08002B2CF9AE}" pid="3" name="KSOProductBuildVer">
    <vt:lpwstr>1033-12.2.0.13472</vt:lpwstr>
  </property>
</Properties>
</file>